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66" r:id="rId15"/>
    <p:sldId id="267" r:id="rId16"/>
    <p:sldId id="269" r:id="rId17"/>
    <p:sldId id="268" r:id="rId18"/>
    <p:sldId id="261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A2F5-0753-4165-ACC0-709FA961E6F3}" type="datetimeFigureOut">
              <a:rPr lang="id-ID" smtClean="0"/>
              <a:pPr/>
              <a:t>28/03/2014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60177-014F-4E05-A2BB-32993DB68E2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1-keperawatan.umm.ac.i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429133"/>
            <a:ext cx="7772400" cy="785817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SISTEM PERKEMIHAN</a:t>
            </a:r>
            <a:endParaRPr lang="id-ID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855" y="1071546"/>
            <a:ext cx="9144000" cy="819604"/>
          </a:xfrm>
        </p:spPr>
        <p:txBody>
          <a:bodyPr>
            <a:normAutofit/>
          </a:bodyPr>
          <a:lstStyle/>
          <a:p>
            <a:r>
              <a:rPr lang="id-ID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SOSIALISASI</a:t>
            </a:r>
            <a:endParaRPr lang="id-ID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http://images.wisegeek.com/urinary-tract-kidneys-bladder.jpg"/>
          <p:cNvPicPr/>
          <p:nvPr/>
        </p:nvPicPr>
        <p:blipFill>
          <a:blip r:embed="rId2"/>
          <a:srcRect l="47824"/>
          <a:stretch>
            <a:fillRect/>
          </a:stretch>
        </p:blipFill>
        <p:spPr bwMode="auto">
          <a:xfrm>
            <a:off x="0" y="223284"/>
            <a:ext cx="2043936" cy="663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ages.wisegeek.com/urinary-tract-kidneys-bladder.jpg"/>
          <p:cNvPicPr/>
          <p:nvPr/>
        </p:nvPicPr>
        <p:blipFill>
          <a:blip r:embed="rId2"/>
          <a:srcRect r="50354"/>
          <a:stretch>
            <a:fillRect/>
          </a:stretch>
        </p:blipFill>
        <p:spPr bwMode="auto">
          <a:xfrm>
            <a:off x="7199168" y="223284"/>
            <a:ext cx="1944832" cy="663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855457" y="1714489"/>
            <a:ext cx="1536700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d-ID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mbria"/>
              </a:rPr>
              <a:t>BLOK</a:t>
            </a:r>
            <a:r>
              <a:rPr lang="id-ID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Cambria"/>
              </a:rPr>
              <a:t> </a:t>
            </a:r>
            <a:endParaRPr lang="id-ID" sz="3600" b="1" kern="10" spc="0" dirty="0">
              <a:ln w="9525">
                <a:noFill/>
                <a:round/>
                <a:headEnd/>
                <a:tailEnd/>
              </a:ln>
              <a:solidFill>
                <a:srgbClr val="548DD4"/>
              </a:solidFill>
              <a:effectLst/>
              <a:latin typeface="Cambria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3083494" y="1785926"/>
            <a:ext cx="2979738" cy="0"/>
          </a:xfrm>
          <a:prstGeom prst="straightConnector1">
            <a:avLst/>
          </a:prstGeom>
          <a:noFill/>
          <a:ln w="38100">
            <a:solidFill>
              <a:srgbClr val="548DD4"/>
            </a:solidFill>
            <a:round/>
            <a:headEnd type="oval" w="med" len="med"/>
            <a:tailEnd type="oval" w="med" len="med"/>
          </a:ln>
        </p:spPr>
      </p:cxnSp>
      <p:cxnSp>
        <p:nvCxnSpPr>
          <p:cNvPr id="9" name="AutoShape 3"/>
          <p:cNvCxnSpPr>
            <a:cxnSpLocks noChangeShapeType="1"/>
          </p:cNvCxnSpPr>
          <p:nvPr/>
        </p:nvCxnSpPr>
        <p:spPr bwMode="auto">
          <a:xfrm>
            <a:off x="1184541" y="5143512"/>
            <a:ext cx="6715172" cy="1588"/>
          </a:xfrm>
          <a:prstGeom prst="straightConnector1">
            <a:avLst/>
          </a:prstGeom>
          <a:noFill/>
          <a:ln w="38100">
            <a:solidFill>
              <a:srgbClr val="548DD4"/>
            </a:solidFill>
            <a:round/>
            <a:headEnd type="oval" w="med" len="med"/>
            <a:tailEnd type="oval" w="med" len="med"/>
          </a:ln>
        </p:spPr>
      </p:cxnSp>
      <p:sp>
        <p:nvSpPr>
          <p:cNvPr id="10" name="Title 1"/>
          <p:cNvSpPr txBox="1">
            <a:spLocks/>
          </p:cNvSpPr>
          <p:nvPr/>
        </p:nvSpPr>
        <p:spPr>
          <a:xfrm>
            <a:off x="642910" y="5429264"/>
            <a:ext cx="777240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Chairul Huda Al Husna, S.Kep, 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Ledy Martha A., S.Kep, Ns, M.Kes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Nur Aini, M.Kep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http://3.bp.blogspot.com/_inHN68BF6xA/TGAzMbSXJXI/AAAAAAAABHY/CDP4eruKcWo/s1600/600px-RO_Roadsign_11.svg.png"/>
          <p:cNvPicPr/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3551094" y="2479532"/>
            <a:ext cx="1949600" cy="19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Peraturan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 fontScale="77500" lnSpcReduction="20000"/>
          </a:bodyPr>
          <a:lstStyle/>
          <a:p>
            <a:pPr lvl="0"/>
            <a:r>
              <a:rPr lang="pt-BR" dirty="0" smtClean="0"/>
              <a:t>Presensi skill laboratorium 100%, KECUALI  jika sakit dengan surat keterangan dokter UMC</a:t>
            </a:r>
            <a:r>
              <a:rPr lang="id-ID" dirty="0" smtClean="0"/>
              <a:t>/RS UMM</a:t>
            </a:r>
            <a:r>
              <a:rPr lang="pt-BR" dirty="0" smtClean="0"/>
              <a:t> dan jika ada </a:t>
            </a:r>
            <a:r>
              <a:rPr lang="id-ID" dirty="0" smtClean="0"/>
              <a:t>keluarga</a:t>
            </a:r>
            <a:r>
              <a:rPr lang="pt-BR" dirty="0" smtClean="0"/>
              <a:t> meninggal</a:t>
            </a:r>
            <a:r>
              <a:rPr lang="id-ID" dirty="0" smtClean="0"/>
              <a:t> dengan keterangan dari kepala desa</a:t>
            </a:r>
            <a:r>
              <a:rPr lang="pt-BR" dirty="0" smtClean="0"/>
              <a:t>. Ketidakhadiran ini tidak boleh lebih dari </a:t>
            </a:r>
            <a:r>
              <a:rPr lang="id-ID" dirty="0" smtClean="0"/>
              <a:t>2</a:t>
            </a:r>
            <a:r>
              <a:rPr lang="pt-BR" dirty="0" smtClean="0"/>
              <a:t>0% dan </a:t>
            </a:r>
            <a:r>
              <a:rPr lang="id-ID" dirty="0" smtClean="0"/>
              <a:t>tidak diperkenankan mengikuti </a:t>
            </a:r>
            <a:r>
              <a:rPr lang="pt-BR" dirty="0" smtClean="0"/>
              <a:t>praktikum di </a:t>
            </a:r>
            <a:r>
              <a:rPr lang="id-ID" dirty="0" smtClean="0"/>
              <a:t>kelompok</a:t>
            </a:r>
            <a:r>
              <a:rPr lang="pt-BR" dirty="0" smtClean="0"/>
              <a:t> lain</a:t>
            </a:r>
            <a:r>
              <a:rPr lang="id-ID" dirty="0" smtClean="0"/>
              <a:t>.</a:t>
            </a:r>
          </a:p>
          <a:p>
            <a:pPr lvl="0"/>
            <a:r>
              <a:rPr lang="pt-BR" dirty="0" smtClean="0"/>
              <a:t>Kehadiran pada kuliah pengantar minimal 80% KECUALI  jika sakit dengan surat keterangan dokter UMC</a:t>
            </a:r>
            <a:r>
              <a:rPr lang="id-ID" dirty="0" smtClean="0"/>
              <a:t>/RS UMM</a:t>
            </a:r>
            <a:r>
              <a:rPr lang="pt-BR" dirty="0" smtClean="0"/>
              <a:t> dan jika ada </a:t>
            </a:r>
            <a:r>
              <a:rPr lang="id-ID" dirty="0" smtClean="0"/>
              <a:t>keluarga</a:t>
            </a:r>
            <a:r>
              <a:rPr lang="pt-BR" dirty="0" smtClean="0"/>
              <a:t> meningga</a:t>
            </a:r>
            <a:r>
              <a:rPr lang="id-ID" dirty="0" smtClean="0"/>
              <a:t>l</a:t>
            </a:r>
            <a:r>
              <a:rPr lang="pt-BR" dirty="0" smtClean="0"/>
              <a:t>.</a:t>
            </a:r>
            <a:endParaRPr lang="id-ID" dirty="0" smtClean="0"/>
          </a:p>
          <a:p>
            <a:pPr lvl="0"/>
            <a:r>
              <a:rPr lang="pt-BR" dirty="0" smtClean="0"/>
              <a:t>Telah mengumpulkan semua penugasan yang diberikan baik dalam bentuk laporan tertulis dan rekaman video.</a:t>
            </a:r>
            <a:endParaRPr lang="id-ID" dirty="0" smtClean="0"/>
          </a:p>
          <a:p>
            <a:r>
              <a:rPr lang="id-ID" dirty="0" smtClean="0"/>
              <a:t>Total seluruh pertemuan/aktivitas pembelajaran adalah 100%.</a:t>
            </a:r>
            <a:endParaRPr lang="id-ID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JURNAL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J</a:t>
            </a:r>
            <a:r>
              <a:rPr lang="id-ID" dirty="0" smtClean="0"/>
              <a:t>urnal tentang perkemihan (unsur keperawatan)</a:t>
            </a:r>
          </a:p>
          <a:p>
            <a:pPr lvl="0"/>
            <a:r>
              <a:rPr lang="id-ID" dirty="0" smtClean="0"/>
              <a:t>Minggu I : kumpul judul</a:t>
            </a:r>
          </a:p>
          <a:p>
            <a:pPr lvl="0"/>
            <a:r>
              <a:rPr lang="id-ID" dirty="0" smtClean="0"/>
              <a:t>Minggu II : kumpul jurnal (FULL)</a:t>
            </a:r>
          </a:p>
          <a:p>
            <a:pPr lvl="0"/>
            <a:r>
              <a:rPr lang="id-ID" dirty="0" smtClean="0"/>
              <a:t>PresJur Wajib hadir</a:t>
            </a:r>
          </a:p>
          <a:p>
            <a:pPr lvl="0"/>
            <a:r>
              <a:rPr lang="id-ID" dirty="0" smtClean="0"/>
              <a:t>Ketika Presentasi Jurnal masing2 mahasiswa Wajib membuat resume dari jurnal kelompok lain – dikumpulkan lalu dijilid perKelas</a:t>
            </a:r>
          </a:p>
          <a:p>
            <a:pPr lvl="0"/>
            <a:r>
              <a:rPr lang="id-ID" dirty="0" smtClean="0"/>
              <a:t>Jurnal terbaru 5 tahun terakhir (2010-2014)</a:t>
            </a:r>
          </a:p>
          <a:p>
            <a:pPr lvl="0"/>
            <a:r>
              <a:rPr lang="id-ID" dirty="0" smtClean="0"/>
              <a:t>Yang dikumpulkan : makalah dan Log Book (khusus lembar untuk Jurnal)</a:t>
            </a:r>
            <a:endParaRPr lang="id-ID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PjBL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T</a:t>
            </a:r>
            <a:r>
              <a:rPr lang="id-ID" dirty="0" smtClean="0"/>
              <a:t>opik tentang </a:t>
            </a:r>
            <a:r>
              <a:rPr lang="id-ID" b="1" dirty="0" smtClean="0"/>
              <a:t>Terapi Pengganti Ginjal</a:t>
            </a:r>
            <a:r>
              <a:rPr lang="id-ID" dirty="0" smtClean="0"/>
              <a:t>, dengan sub-topik :</a:t>
            </a:r>
          </a:p>
          <a:p>
            <a:pPr lvl="1"/>
            <a:r>
              <a:rPr lang="id-ID" dirty="0" smtClean="0"/>
              <a:t>Hemodialisis (</a:t>
            </a:r>
            <a:r>
              <a:rPr lang="id-ID" b="1" dirty="0" smtClean="0"/>
              <a:t>HD</a:t>
            </a:r>
            <a:r>
              <a:rPr lang="id-ID" dirty="0" smtClean="0"/>
              <a:t>)</a:t>
            </a:r>
          </a:p>
          <a:p>
            <a:pPr lvl="1"/>
            <a:r>
              <a:rPr lang="id-ID" b="1" dirty="0" smtClean="0"/>
              <a:t>CAPD</a:t>
            </a:r>
          </a:p>
          <a:p>
            <a:pPr lvl="1"/>
            <a:r>
              <a:rPr lang="id-ID" dirty="0" smtClean="0"/>
              <a:t>Transplantasi Ginjal (</a:t>
            </a:r>
            <a:r>
              <a:rPr lang="id-ID" b="1" dirty="0" smtClean="0"/>
              <a:t>TG</a:t>
            </a:r>
            <a:r>
              <a:rPr lang="id-ID" dirty="0" smtClean="0"/>
              <a:t>)</a:t>
            </a:r>
          </a:p>
          <a:p>
            <a:pPr lvl="0"/>
            <a:r>
              <a:rPr lang="id-ID" dirty="0" smtClean="0"/>
              <a:t>Pengumpulan PjBL di minggu III</a:t>
            </a:r>
          </a:p>
          <a:p>
            <a:pPr lvl="0"/>
            <a:r>
              <a:rPr lang="id-ID" dirty="0" smtClean="0"/>
              <a:t>Pleno PjBL wajib Hadir</a:t>
            </a:r>
          </a:p>
          <a:p>
            <a:pPr lvl="0"/>
            <a:r>
              <a:rPr lang="id-ID" dirty="0" smtClean="0"/>
              <a:t>Ketika Pleno PjBL masing2 mahasiswa Wajib membuat resume dari kelompok lain – dikumpulkan dijilid per kelas</a:t>
            </a:r>
          </a:p>
          <a:p>
            <a:pPr lvl="0"/>
            <a:r>
              <a:rPr lang="id-ID" dirty="0" smtClean="0"/>
              <a:t>Yang dikumpulkan : CD (Video), Makalah, dan Log Book</a:t>
            </a:r>
          </a:p>
          <a:p>
            <a:pPr lvl="1"/>
            <a:r>
              <a:rPr lang="id-ID" dirty="0" smtClean="0"/>
              <a:t>Log Book : khusus yg lembar untuk PjBL</a:t>
            </a:r>
          </a:p>
          <a:p>
            <a:pPr lvl="1"/>
            <a:r>
              <a:rPr lang="id-ID" dirty="0" smtClean="0"/>
              <a:t>Video berisi:</a:t>
            </a:r>
          </a:p>
          <a:p>
            <a:pPr lvl="2"/>
            <a:r>
              <a:rPr lang="id-ID" dirty="0" smtClean="0"/>
              <a:t>Proses kerja alat/prosedur tindakan (dubbing)</a:t>
            </a:r>
          </a:p>
          <a:p>
            <a:pPr lvl="1"/>
            <a:r>
              <a:rPr lang="id-ID" dirty="0" smtClean="0"/>
              <a:t>Makalah berisi :</a:t>
            </a:r>
          </a:p>
          <a:p>
            <a:pPr lvl="2"/>
            <a:r>
              <a:rPr lang="id-ID" dirty="0" smtClean="0"/>
              <a:t>Konsep teori : dari mulai sejarah sampai perkembangan alat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</a:rPr>
              <a:t>Pleno Tutor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lvl="0"/>
            <a:r>
              <a:rPr lang="id-ID" dirty="0" smtClean="0"/>
              <a:t>Wajib Hadir</a:t>
            </a:r>
          </a:p>
          <a:p>
            <a:pPr lvl="0"/>
            <a:r>
              <a:rPr lang="id-ID" smtClean="0"/>
              <a:t>Diskusi interaktif</a:t>
            </a:r>
            <a:endParaRPr lang="id-ID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Literatur</a:t>
            </a:r>
            <a:endParaRPr lang="id-ID" sz="3200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playmaker\Pictures\kowalak patofis.jpg"/>
          <p:cNvPicPr>
            <a:picLocks noChangeAspect="1" noChangeArrowheads="1"/>
          </p:cNvPicPr>
          <p:nvPr/>
        </p:nvPicPr>
        <p:blipFill>
          <a:blip r:embed="rId2"/>
          <a:srcRect l="10499" r="11500"/>
          <a:stretch>
            <a:fillRect/>
          </a:stretch>
        </p:blipFill>
        <p:spPr bwMode="auto">
          <a:xfrm>
            <a:off x="142844" y="2285992"/>
            <a:ext cx="2396047" cy="3071834"/>
          </a:xfrm>
          <a:prstGeom prst="rect">
            <a:avLst/>
          </a:prstGeom>
          <a:noFill/>
        </p:spPr>
      </p:pic>
      <p:pic>
        <p:nvPicPr>
          <p:cNvPr id="2054" name="Picture 6" descr="C:\Users\playmaker\Pictures\patofis price.jpg"/>
          <p:cNvPicPr>
            <a:picLocks noChangeAspect="1" noChangeArrowheads="1"/>
          </p:cNvPicPr>
          <p:nvPr/>
        </p:nvPicPr>
        <p:blipFill>
          <a:blip r:embed="rId3"/>
          <a:srcRect t="8200" b="9300"/>
          <a:stretch>
            <a:fillRect/>
          </a:stretch>
        </p:blipFill>
        <p:spPr bwMode="auto">
          <a:xfrm>
            <a:off x="2714612" y="2285992"/>
            <a:ext cx="3714776" cy="3064712"/>
          </a:xfrm>
          <a:prstGeom prst="rect">
            <a:avLst/>
          </a:prstGeom>
          <a:noFill/>
        </p:spPr>
      </p:pic>
      <p:sp>
        <p:nvSpPr>
          <p:cNvPr id="2057" name="AutoShape 9" descr="http://tokoedu.com/image/cache/data/buku/TEA09/09B/medikal%20bedah%202-500x500.jpg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9" name="Picture 11" descr="http://tokoedu.com/image/cache/data/buku/TEA09/09B/medikal%20bedah%202-500x500.jpg"/>
          <p:cNvPicPr>
            <a:picLocks noChangeAspect="1" noChangeArrowheads="1"/>
          </p:cNvPicPr>
          <p:nvPr/>
        </p:nvPicPr>
        <p:blipFill>
          <a:blip r:embed="rId4"/>
          <a:srcRect l="12000" r="12999"/>
          <a:stretch>
            <a:fillRect/>
          </a:stretch>
        </p:blipFill>
        <p:spPr bwMode="auto">
          <a:xfrm>
            <a:off x="6643702" y="2285992"/>
            <a:ext cx="2303891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Literatur</a:t>
            </a:r>
            <a:endParaRPr lang="id-ID" sz="3200" b="1" dirty="0">
              <a:solidFill>
                <a:schemeClr val="bg1"/>
              </a:solidFill>
            </a:endParaRPr>
          </a:p>
        </p:txBody>
      </p:sp>
      <p:pic>
        <p:nvPicPr>
          <p:cNvPr id="3073" name="Picture 1" descr="C:\Users\playmaker\Pictures\dasar ur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2678925" cy="3857652"/>
          </a:xfrm>
          <a:prstGeom prst="rect">
            <a:avLst/>
          </a:prstGeom>
          <a:noFill/>
        </p:spPr>
      </p:pic>
      <p:pic>
        <p:nvPicPr>
          <p:cNvPr id="3074" name="Picture 2" descr="C:\Users\playmaker\Pictures\at glance ginj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03384"/>
            <a:ext cx="3929090" cy="392909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Literatur</a:t>
            </a:r>
            <a:endParaRPr lang="id-ID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gramediaonline.com/images/prod_images/200012469_xl.jpg"/>
          <p:cNvPicPr>
            <a:picLocks noChangeAspect="1" noChangeArrowheads="1"/>
          </p:cNvPicPr>
          <p:nvPr/>
        </p:nvPicPr>
        <p:blipFill>
          <a:blip r:embed="rId2"/>
          <a:srcRect l="16500" r="17499"/>
          <a:stretch>
            <a:fillRect/>
          </a:stretch>
        </p:blipFill>
        <p:spPr bwMode="auto">
          <a:xfrm>
            <a:off x="1000100" y="2000239"/>
            <a:ext cx="2177439" cy="3299127"/>
          </a:xfrm>
          <a:prstGeom prst="rect">
            <a:avLst/>
          </a:prstGeom>
          <a:noFill/>
        </p:spPr>
      </p:pic>
      <p:pic>
        <p:nvPicPr>
          <p:cNvPr id="1028" name="Picture 4" descr="http://3.bp.blogspot.com/_MOdC1zIW70A/SrxyfjOSgaI/AAAAAAAAABA/JSvnKQGnU6c/S660/Asuhan+perkemi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60" y="1928802"/>
            <a:ext cx="2238390" cy="3357586"/>
          </a:xfrm>
          <a:prstGeom prst="rect">
            <a:avLst/>
          </a:prstGeom>
          <a:noFill/>
        </p:spPr>
      </p:pic>
      <p:pic>
        <p:nvPicPr>
          <p:cNvPr id="1030" name="Picture 6" descr="http://tokoedu.com/image/cache/data/buku/TEA09/09B/AF5-500x500.jpg"/>
          <p:cNvPicPr>
            <a:picLocks noChangeAspect="1" noChangeArrowheads="1"/>
          </p:cNvPicPr>
          <p:nvPr/>
        </p:nvPicPr>
        <p:blipFill>
          <a:blip r:embed="rId4"/>
          <a:srcRect l="13000" r="13499"/>
          <a:stretch>
            <a:fillRect/>
          </a:stretch>
        </p:blipFill>
        <p:spPr bwMode="auto">
          <a:xfrm>
            <a:off x="5786413" y="1928802"/>
            <a:ext cx="2467843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Literatur</a:t>
            </a:r>
            <a:endParaRPr lang="id-ID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playmaker\Pictures\nan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19731"/>
            <a:ext cx="2286016" cy="3438161"/>
          </a:xfrm>
          <a:prstGeom prst="rect">
            <a:avLst/>
          </a:prstGeom>
          <a:noFill/>
        </p:spPr>
      </p:pic>
      <p:pic>
        <p:nvPicPr>
          <p:cNvPr id="2051" name="Picture 3" descr="C:\Users\playmaker\Pictures\nursing-interventions-classification-n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357430"/>
            <a:ext cx="2891538" cy="3571900"/>
          </a:xfrm>
          <a:prstGeom prst="rect">
            <a:avLst/>
          </a:prstGeom>
          <a:noFill/>
        </p:spPr>
      </p:pic>
      <p:pic>
        <p:nvPicPr>
          <p:cNvPr id="2052" name="Picture 4" descr="C:\Users\playmaker\Pictures\nursing-outcomes-classification-noc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357430"/>
            <a:ext cx="2893239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5500710"/>
            <a:ext cx="8229600" cy="1143000"/>
          </a:xfrm>
        </p:spPr>
        <p:txBody>
          <a:bodyPr/>
          <a:lstStyle/>
          <a:p>
            <a:pPr algn="r"/>
            <a:r>
              <a:rPr lang="id-ID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 &amp; Thank’s</a:t>
            </a:r>
            <a:endParaRPr lang="id-ID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76" y="2571744"/>
            <a:ext cx="9015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d-ID" sz="1400" b="1" dirty="0">
                <a:latin typeface="+mj-lt"/>
                <a:ea typeface="+mj-ea"/>
                <a:cs typeface="+mj-cs"/>
                <a:hlinkClick r:id="rId2"/>
              </a:rPr>
              <a:t>http://</a:t>
            </a:r>
            <a:r>
              <a:rPr lang="id-ID" sz="1400" b="1" dirty="0" smtClean="0">
                <a:latin typeface="+mj-lt"/>
                <a:ea typeface="+mj-ea"/>
                <a:cs typeface="+mj-cs"/>
                <a:hlinkClick r:id="rId2"/>
              </a:rPr>
              <a:t>s1-keperawatan.umm.ac.id</a:t>
            </a:r>
            <a:r>
              <a:rPr lang="id-ID" sz="1400" b="1" dirty="0" smtClean="0">
                <a:latin typeface="+mj-lt"/>
                <a:ea typeface="+mj-ea"/>
                <a:cs typeface="+mj-cs"/>
              </a:rPr>
              <a:t> </a:t>
            </a:r>
            <a:r>
              <a:rPr lang="id-ID" sz="1400" b="1" dirty="0" smtClean="0"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lang="id-ID" sz="1400" dirty="0" smtClean="0">
                <a:latin typeface="+mj-lt"/>
                <a:ea typeface="+mj-ea"/>
                <a:cs typeface="+mj-cs"/>
                <a:sym typeface="Wingdings" pitchFamily="2" charset="2"/>
              </a:rPr>
              <a:t>klik </a:t>
            </a:r>
            <a:r>
              <a:rPr lang="id-ID" sz="1400" b="1" dirty="0" smtClean="0">
                <a:latin typeface="+mj-lt"/>
                <a:ea typeface="+mj-ea"/>
                <a:cs typeface="+mj-cs"/>
                <a:sym typeface="Wingdings" pitchFamily="2" charset="2"/>
              </a:rPr>
              <a:t>Materi Kuliah  </a:t>
            </a:r>
            <a:r>
              <a:rPr lang="id-ID" sz="1400" dirty="0" smtClean="0">
                <a:latin typeface="+mj-lt"/>
                <a:ea typeface="+mj-ea"/>
                <a:cs typeface="+mj-cs"/>
                <a:sym typeface="Wingdings" pitchFamily="2" charset="2"/>
              </a:rPr>
              <a:t>Pilih</a:t>
            </a:r>
            <a:r>
              <a:rPr lang="id-ID" sz="1400" b="1" dirty="0" smtClean="0"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id-ID" sz="1400" b="1" smtClean="0">
                <a:latin typeface="+mj-lt"/>
                <a:ea typeface="+mj-ea"/>
                <a:cs typeface="+mj-cs"/>
                <a:sym typeface="Wingdings" pitchFamily="2" charset="2"/>
              </a:rPr>
              <a:t>BLOK SISTEM PERKEMIHAN 2014 </a:t>
            </a:r>
            <a:r>
              <a:rPr lang="id-ID" sz="1400" b="1" dirty="0" smtClean="0"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lang="id-ID" sz="1400" dirty="0" smtClean="0">
                <a:latin typeface="+mj-lt"/>
                <a:ea typeface="+mj-ea"/>
                <a:cs typeface="+mj-cs"/>
                <a:sym typeface="Wingdings" pitchFamily="2" charset="2"/>
              </a:rPr>
              <a:t>Klik dan Download </a:t>
            </a:r>
            <a:r>
              <a:rPr lang="id-ID" sz="1400" b="1" dirty="0" smtClean="0">
                <a:latin typeface="+mj-lt"/>
                <a:ea typeface="+mj-ea"/>
                <a:cs typeface="+mj-cs"/>
                <a:sym typeface="Wingdings" pitchFamily="2" charset="2"/>
              </a:rPr>
              <a:t>BPKM </a:t>
            </a:r>
            <a:r>
              <a:rPr lang="id-ID" sz="1400" b="1" smtClean="0">
                <a:latin typeface="+mj-lt"/>
                <a:ea typeface="+mj-ea"/>
                <a:cs typeface="+mj-cs"/>
                <a:sym typeface="Wingdings" pitchFamily="2" charset="2"/>
              </a:rPr>
              <a:t>BLOK 11</a:t>
            </a:r>
            <a:endParaRPr kumimoji="0" lang="id-ID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wn Arrow 3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3643306" y="1745698"/>
            <a:ext cx="2000264" cy="392909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TOPIK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images.wisegeek.com/urinary-tract-kidneys-bladder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0683" y="1683278"/>
            <a:ext cx="2463346" cy="41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572132" y="1357298"/>
            <a:ext cx="1428760" cy="5715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715140" y="942525"/>
            <a:ext cx="207173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Anatomi</a:t>
            </a: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d-ID" dirty="0" smtClean="0">
                <a:latin typeface="+mj-lt"/>
                <a:ea typeface="+mj-ea"/>
                <a:cs typeface="+mj-cs"/>
              </a:rPr>
              <a:t>Fisiologi Perkemihan</a:t>
            </a:r>
            <a:endParaRPr kumimoji="0" lang="id-ID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643570" y="3000372"/>
            <a:ext cx="1214446" cy="357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6286512" y="2613309"/>
            <a:ext cx="242882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Patofisiologi</a:t>
            </a:r>
            <a:r>
              <a:rPr kumimoji="0" lang="id-ID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d-ID" dirty="0" smtClean="0">
                <a:latin typeface="+mj-lt"/>
                <a:ea typeface="+mj-ea"/>
                <a:cs typeface="+mj-cs"/>
              </a:rPr>
              <a:t>Perkemihan</a:t>
            </a:r>
            <a:endParaRPr kumimoji="0" lang="id-ID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43570" y="3929066"/>
            <a:ext cx="1428760" cy="357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6786578" y="3887501"/>
            <a:ext cx="228601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Tindakan Spesifik Gangguan Sistem Perkemihan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71470" y="1285860"/>
            <a:ext cx="26431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Asuhan Keperawatan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42844" y="3214686"/>
            <a:ext cx="200026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Urinary Update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42844" y="5572140"/>
            <a:ext cx="235745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Integrasi Keislaman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858016" y="5715016"/>
            <a:ext cx="228601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Perkemihan Sesuai Usia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16481" y="5514557"/>
            <a:ext cx="1486343" cy="48621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2285984" y="1571612"/>
            <a:ext cx="1366846" cy="4381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1928794" y="3643314"/>
            <a:ext cx="1724036" cy="95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2285984" y="5429264"/>
            <a:ext cx="1366846" cy="42862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  <p:bldP spid="10" grpId="0"/>
      <p:bldP spid="13" grpId="0"/>
      <p:bldP spid="17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174" y="1600200"/>
            <a:ext cx="3857652" cy="504351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id-ID" sz="3600" b="1" dirty="0" smtClean="0"/>
          </a:p>
          <a:p>
            <a:pPr algn="ctr">
              <a:buFont typeface="Wingdings" pitchFamily="2" charset="2"/>
              <a:buChar char="ü"/>
            </a:pPr>
            <a:r>
              <a:rPr lang="id-ID" sz="3600" b="1" dirty="0" smtClean="0"/>
              <a:t>Kuliah Pakar </a:t>
            </a:r>
          </a:p>
          <a:p>
            <a:pPr algn="ctr">
              <a:buFont typeface="Wingdings" pitchFamily="2" charset="2"/>
              <a:buChar char="ü"/>
            </a:pPr>
            <a:r>
              <a:rPr lang="id-ID" sz="3600" b="1" dirty="0" smtClean="0"/>
              <a:t>PjBL</a:t>
            </a:r>
          </a:p>
          <a:p>
            <a:pPr algn="ctr">
              <a:buFont typeface="Wingdings" pitchFamily="2" charset="2"/>
              <a:buChar char="ü"/>
            </a:pPr>
            <a:r>
              <a:rPr lang="id-ID" sz="3600" b="1" dirty="0" smtClean="0"/>
              <a:t>Presentasi Jurnal</a:t>
            </a:r>
          </a:p>
          <a:p>
            <a:pPr algn="ctr">
              <a:buFont typeface="Wingdings" pitchFamily="2" charset="2"/>
              <a:buChar char="ü"/>
            </a:pPr>
            <a:r>
              <a:rPr lang="id-ID" sz="3600" b="1" dirty="0" smtClean="0"/>
              <a:t>Tutorial </a:t>
            </a:r>
          </a:p>
          <a:p>
            <a:pPr algn="ctr">
              <a:buFont typeface="Wingdings" pitchFamily="2" charset="2"/>
              <a:buChar char="ü"/>
            </a:pPr>
            <a:r>
              <a:rPr lang="id-ID" sz="3600" b="1" i="1" dirty="0" smtClean="0"/>
              <a:t>Skill Lab</a:t>
            </a:r>
            <a:endParaRPr lang="id-ID" sz="3600" i="1" dirty="0"/>
          </a:p>
        </p:txBody>
      </p:sp>
      <p:sp>
        <p:nvSpPr>
          <p:cNvPr id="6" name="Down Arrow 5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KEMASAN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b="1" dirty="0" smtClean="0"/>
              <a:t>Pengumpulan Judul Jurnal</a:t>
            </a:r>
          </a:p>
          <a:p>
            <a:pPr marL="514350" indent="-514350">
              <a:buAutoNum type="arabicPeriod"/>
            </a:pPr>
            <a:r>
              <a:rPr lang="id-ID" b="1" dirty="0" smtClean="0"/>
              <a:t>Kuliah Pakar (KP)</a:t>
            </a:r>
          </a:p>
          <a:p>
            <a:pPr lvl="1"/>
            <a:r>
              <a:rPr lang="id-ID" b="1" dirty="0" smtClean="0"/>
              <a:t>KP 1 </a:t>
            </a:r>
            <a:r>
              <a:rPr lang="id-ID" dirty="0" smtClean="0"/>
              <a:t>: Anfis Perkemihan Sesuai Perkembangan Usia dan Pemeriksaan Sistem Perkemihan</a:t>
            </a:r>
          </a:p>
          <a:p>
            <a:pPr lvl="2"/>
            <a:r>
              <a:rPr lang="id-ID" i="1" dirty="0"/>
              <a:t>Erma Wahyu Mashfufa, S.Kep, Ns, M.Si</a:t>
            </a:r>
            <a:endParaRPr lang="id-ID" i="1" dirty="0" smtClean="0"/>
          </a:p>
          <a:p>
            <a:pPr lvl="1"/>
            <a:r>
              <a:rPr lang="id-ID" b="1" dirty="0" smtClean="0"/>
              <a:t>KP 2</a:t>
            </a:r>
            <a:r>
              <a:rPr lang="id-ID" dirty="0" smtClean="0"/>
              <a:t> : Keseimbangan Cairan Elektrolit dan Pengaturan Asam Basa Ginjal</a:t>
            </a:r>
          </a:p>
          <a:p>
            <a:pPr lvl="2"/>
            <a:r>
              <a:rPr lang="id-ID" i="1" dirty="0"/>
              <a:t>Erma Wahyu Mashfufa, S.Kep, Ns, M.Si</a:t>
            </a:r>
            <a:endParaRPr lang="id-ID" i="1" dirty="0" smtClean="0"/>
          </a:p>
          <a:p>
            <a:pPr lvl="1"/>
            <a:r>
              <a:rPr lang="id-ID" b="1" dirty="0" smtClean="0"/>
              <a:t>KP 3</a:t>
            </a:r>
            <a:r>
              <a:rPr lang="id-ID" dirty="0" smtClean="0"/>
              <a:t> : Tindakan Spesifik Sistem Perkemihan</a:t>
            </a:r>
          </a:p>
          <a:p>
            <a:pPr lvl="2"/>
            <a:r>
              <a:rPr lang="en-US" i="1" dirty="0" err="1"/>
              <a:t>Nur</a:t>
            </a:r>
            <a:r>
              <a:rPr lang="en-US" i="1" dirty="0"/>
              <a:t> </a:t>
            </a:r>
            <a:r>
              <a:rPr lang="en-US" i="1" dirty="0" err="1"/>
              <a:t>Cholis</a:t>
            </a:r>
            <a:r>
              <a:rPr lang="en-US" i="1" dirty="0"/>
              <a:t> G., </a:t>
            </a:r>
            <a:r>
              <a:rPr lang="en-US" i="1" dirty="0" err="1"/>
              <a:t>S.Kep</a:t>
            </a:r>
            <a:r>
              <a:rPr lang="en-US" i="1" dirty="0"/>
              <a:t>, </a:t>
            </a:r>
            <a:r>
              <a:rPr lang="en-US" i="1" dirty="0" smtClean="0"/>
              <a:t>Ns</a:t>
            </a:r>
            <a:endParaRPr lang="id-ID" i="1" dirty="0" smtClean="0"/>
          </a:p>
        </p:txBody>
      </p:sp>
      <p:sp>
        <p:nvSpPr>
          <p:cNvPr id="6" name="Down Arrow 5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Minggu I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Minggu II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id-ID" b="1" dirty="0" smtClean="0"/>
              <a:t>Pengumpulan Jurnal (FULL VERSION)</a:t>
            </a:r>
          </a:p>
          <a:p>
            <a:pPr marL="514350" indent="-514350">
              <a:buAutoNum type="arabicPeriod"/>
            </a:pPr>
            <a:r>
              <a:rPr lang="id-ID" b="1" dirty="0" smtClean="0"/>
              <a:t>Ujian Topik I (KP1-KP3)</a:t>
            </a:r>
          </a:p>
          <a:p>
            <a:pPr marL="514350" indent="-514350">
              <a:buAutoNum type="arabicPeriod"/>
            </a:pPr>
            <a:r>
              <a:rPr lang="id-ID" b="1" dirty="0" smtClean="0"/>
              <a:t>Kuliah Pakar (KP)</a:t>
            </a:r>
          </a:p>
          <a:p>
            <a:pPr lvl="1"/>
            <a:r>
              <a:rPr lang="id-ID" b="1" dirty="0" smtClean="0"/>
              <a:t>KP 4 </a:t>
            </a:r>
            <a:r>
              <a:rPr lang="id-ID" dirty="0" smtClean="0"/>
              <a:t>: Kajian Keislaman Keperawatan dalam Sistem Perkemihan</a:t>
            </a:r>
          </a:p>
          <a:p>
            <a:pPr lvl="2"/>
            <a:r>
              <a:rPr lang="id-ID" i="1" dirty="0" smtClean="0"/>
              <a:t>Sunardi, M.Kep</a:t>
            </a:r>
          </a:p>
          <a:p>
            <a:pPr lvl="1"/>
            <a:r>
              <a:rPr lang="id-ID" b="1" dirty="0" smtClean="0"/>
              <a:t>KP 5</a:t>
            </a:r>
            <a:r>
              <a:rPr lang="id-ID" dirty="0" smtClean="0"/>
              <a:t> : Patofisiologi dan Askep Perkemihan 1 (SN, Hidronefrosis, dan Gangguan Pola Urinari)</a:t>
            </a:r>
          </a:p>
          <a:p>
            <a:pPr lvl="2"/>
            <a:r>
              <a:rPr lang="id-ID" i="1" dirty="0"/>
              <a:t>Nurul Aini, S.Kep, Ns, M.Kep</a:t>
            </a:r>
            <a:endParaRPr lang="id-ID" i="1" dirty="0" smtClean="0"/>
          </a:p>
          <a:p>
            <a:pPr lvl="1"/>
            <a:r>
              <a:rPr lang="id-ID" b="1" dirty="0" smtClean="0"/>
              <a:t>KP 6</a:t>
            </a:r>
            <a:r>
              <a:rPr lang="id-ID" dirty="0" smtClean="0"/>
              <a:t> : Patofisiologi dan Askep Perkemihan 2 (Neoplasma, Striktur Uretra, dan Batu Uretra)</a:t>
            </a:r>
          </a:p>
          <a:p>
            <a:pPr lvl="2"/>
            <a:r>
              <a:rPr lang="id-ID" i="1" dirty="0" smtClean="0"/>
              <a:t>Dewi Baririet B., S.Kep, Ns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Minggu III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d-ID" b="1" dirty="0" smtClean="0"/>
              <a:t>Tutorial</a:t>
            </a:r>
            <a:r>
              <a:rPr lang="id-ID" b="1" dirty="0" smtClean="0">
                <a:solidFill>
                  <a:srgbClr val="FF0000"/>
                </a:solidFill>
              </a:rPr>
              <a:t> </a:t>
            </a:r>
            <a:r>
              <a:rPr lang="id-ID" b="1" dirty="0" smtClean="0"/>
              <a:t>I</a:t>
            </a:r>
          </a:p>
          <a:p>
            <a:pPr lvl="1"/>
            <a:r>
              <a:rPr lang="id-ID" i="1" dirty="0" smtClean="0"/>
              <a:t>“Pak Suloyo Kekenyangan Pisang”</a:t>
            </a:r>
          </a:p>
          <a:p>
            <a:r>
              <a:rPr lang="id-ID" b="1" i="1" dirty="0" smtClean="0"/>
              <a:t>Skill Lab </a:t>
            </a:r>
            <a:r>
              <a:rPr lang="id-ID" b="1" dirty="0" smtClean="0"/>
              <a:t>(SL)</a:t>
            </a:r>
          </a:p>
          <a:p>
            <a:pPr lvl="1"/>
            <a:r>
              <a:rPr lang="id-ID" b="1" dirty="0" smtClean="0"/>
              <a:t>SL 1</a:t>
            </a:r>
            <a:r>
              <a:rPr lang="id-ID" dirty="0" smtClean="0"/>
              <a:t> : Kateterisasi </a:t>
            </a:r>
            <a:endParaRPr lang="id-ID" i="1" dirty="0" smtClean="0"/>
          </a:p>
          <a:p>
            <a:pPr lvl="1"/>
            <a:r>
              <a:rPr lang="id-ID" b="1" dirty="0" smtClean="0"/>
              <a:t>SL 2</a:t>
            </a:r>
            <a:r>
              <a:rPr lang="id-ID" dirty="0" smtClean="0"/>
              <a:t> : Bladder Training &amp; Spooling Kateter</a:t>
            </a:r>
          </a:p>
          <a:p>
            <a:r>
              <a:rPr lang="id-ID" b="1" dirty="0" smtClean="0"/>
              <a:t>Ujian Topik II </a:t>
            </a:r>
            <a:r>
              <a:rPr lang="id-ID" dirty="0" smtClean="0"/>
              <a:t>(KP4-KP6)</a:t>
            </a:r>
          </a:p>
          <a:p>
            <a:r>
              <a:rPr lang="id-ID" b="1" dirty="0" smtClean="0"/>
              <a:t>Pengumpulan PjBL (FULL)</a:t>
            </a:r>
          </a:p>
          <a:p>
            <a:r>
              <a:rPr lang="id-ID" b="1" dirty="0" smtClean="0"/>
              <a:t>Pleno Tutorial I</a:t>
            </a:r>
          </a:p>
          <a:p>
            <a:pPr lvl="1"/>
            <a:r>
              <a:rPr lang="id-ID" dirty="0" smtClean="0"/>
              <a:t>Kelas C dan D</a:t>
            </a:r>
            <a:endParaRPr lang="id-ID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Minggu IV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d-ID" b="1" dirty="0" smtClean="0"/>
              <a:t>Tutorial II</a:t>
            </a:r>
          </a:p>
          <a:p>
            <a:pPr lvl="1"/>
            <a:r>
              <a:rPr lang="id-ID" i="1" dirty="0" smtClean="0"/>
              <a:t>“Kisah Mbah Jo Baru Dimulai”</a:t>
            </a:r>
          </a:p>
          <a:p>
            <a:r>
              <a:rPr lang="id-ID" b="1" dirty="0" smtClean="0"/>
              <a:t>Pleno Tutorial I</a:t>
            </a:r>
          </a:p>
          <a:p>
            <a:pPr lvl="1"/>
            <a:r>
              <a:rPr lang="id-ID" dirty="0" smtClean="0"/>
              <a:t>Kelas A dan B</a:t>
            </a:r>
          </a:p>
          <a:p>
            <a:r>
              <a:rPr lang="id-ID" b="1" dirty="0" smtClean="0"/>
              <a:t>Pleno Tutorial II</a:t>
            </a:r>
          </a:p>
          <a:p>
            <a:pPr lvl="1"/>
            <a:r>
              <a:rPr lang="id-ID" dirty="0" smtClean="0"/>
              <a:t>Kelas A, B, C, D</a:t>
            </a:r>
          </a:p>
          <a:p>
            <a:r>
              <a:rPr lang="id-ID" b="1" dirty="0" smtClean="0"/>
              <a:t>Presentasi Jurnal </a:t>
            </a:r>
          </a:p>
          <a:p>
            <a:r>
              <a:rPr lang="id-ID" b="1" dirty="0" smtClean="0"/>
              <a:t>Skill Lab</a:t>
            </a:r>
          </a:p>
          <a:p>
            <a:pPr lvl="1"/>
            <a:r>
              <a:rPr lang="id-ID" b="1" dirty="0" smtClean="0"/>
              <a:t>SL 3</a:t>
            </a:r>
            <a:r>
              <a:rPr lang="id-ID" dirty="0" smtClean="0"/>
              <a:t> : Perawatan Sistostomi dan </a:t>
            </a:r>
            <a:r>
              <a:rPr lang="id-ID" i="1" dirty="0" smtClean="0"/>
              <a:t>edema skin care </a:t>
            </a:r>
          </a:p>
          <a:p>
            <a:pPr lvl="1"/>
            <a:r>
              <a:rPr lang="id-ID" b="1" dirty="0" smtClean="0"/>
              <a:t>SL 4</a:t>
            </a:r>
            <a:r>
              <a:rPr lang="id-ID" dirty="0" smtClean="0"/>
              <a:t> : Medikasi intravena</a:t>
            </a:r>
          </a:p>
          <a:p>
            <a:pPr lvl="1"/>
            <a:endParaRPr lang="id-ID" b="1" dirty="0" smtClean="0"/>
          </a:p>
          <a:p>
            <a:pPr lvl="1"/>
            <a:endParaRPr lang="id-ID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Minggu V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id-ID" b="1" dirty="0" smtClean="0"/>
              <a:t>Ujian Akhir Blok (UAB)</a:t>
            </a:r>
            <a:endParaRPr lang="id-ID" b="1" dirty="0" smtClean="0">
              <a:solidFill>
                <a:srgbClr val="FF0000"/>
              </a:solidFill>
            </a:endParaRPr>
          </a:p>
          <a:p>
            <a:pPr lvl="1"/>
            <a:r>
              <a:rPr lang="id-ID" dirty="0" smtClean="0"/>
              <a:t>KP1-KP6</a:t>
            </a:r>
          </a:p>
          <a:p>
            <a:r>
              <a:rPr lang="id-ID" b="1" dirty="0" smtClean="0"/>
              <a:t>OSCE</a:t>
            </a:r>
          </a:p>
          <a:p>
            <a:pPr lvl="1"/>
            <a:r>
              <a:rPr lang="id-ID" dirty="0" smtClean="0"/>
              <a:t>Kateterisasi</a:t>
            </a:r>
          </a:p>
          <a:p>
            <a:pPr lvl="1"/>
            <a:r>
              <a:rPr lang="id-ID" dirty="0" smtClean="0"/>
              <a:t>Bladder Training</a:t>
            </a:r>
          </a:p>
          <a:p>
            <a:pPr lvl="1"/>
            <a:r>
              <a:rPr lang="id-ID" dirty="0" smtClean="0"/>
              <a:t>Spooling Kateter</a:t>
            </a:r>
          </a:p>
          <a:p>
            <a:pPr lvl="1"/>
            <a:r>
              <a:rPr lang="id-ID" dirty="0" smtClean="0"/>
              <a:t>Perawatan Sistostomi</a:t>
            </a:r>
          </a:p>
          <a:p>
            <a:pPr lvl="1"/>
            <a:r>
              <a:rPr lang="id-ID" dirty="0" smtClean="0"/>
              <a:t>Medikasi Intravena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327681" y="0"/>
            <a:ext cx="2500330" cy="1571612"/>
          </a:xfrm>
          <a:prstGeom prst="downArrow">
            <a:avLst>
              <a:gd name="adj1" fmla="val 50000"/>
              <a:gd name="adj2" fmla="val 558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6203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Penilaian</a:t>
            </a:r>
            <a:endParaRPr lang="id-ID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00166" y="2071678"/>
          <a:ext cx="6143668" cy="42459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40152"/>
                <a:gridCol w="2603516"/>
              </a:tblGrid>
              <a:tr h="602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/>
                        <a:t>Jenis Ujian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/>
                        <a:t>Prosentase Penilaian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6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/>
                        <a:t>UAB (Ujian Akhir Blok)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15%</a:t>
                      </a:r>
                      <a:endParaRPr lang="id-ID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6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/>
                        <a:t>Ujian Topik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/>
                        <a:t>20%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6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/>
                        <a:t>Tutorial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/>
                        <a:t>20%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01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/>
                        <a:t>OSCE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/>
                        <a:t>20%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6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/>
                        <a:t>Presentasi </a:t>
                      </a:r>
                      <a:r>
                        <a:rPr lang="id-ID" sz="2000" b="1" dirty="0" smtClean="0"/>
                        <a:t>J</a:t>
                      </a:r>
                      <a:r>
                        <a:rPr lang="pt-BR" sz="2000" b="1" dirty="0" smtClean="0"/>
                        <a:t>urnal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/>
                        <a:t>10%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6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PjBL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619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SISTEM PERKEMIHAN</vt:lpstr>
      <vt:lpstr>TOPIK</vt:lpstr>
      <vt:lpstr>KEMASAN</vt:lpstr>
      <vt:lpstr>Minggu I</vt:lpstr>
      <vt:lpstr>Minggu II</vt:lpstr>
      <vt:lpstr>Minggu III</vt:lpstr>
      <vt:lpstr>Minggu IV</vt:lpstr>
      <vt:lpstr>Minggu V</vt:lpstr>
      <vt:lpstr>Penilaian</vt:lpstr>
      <vt:lpstr>Peraturan</vt:lpstr>
      <vt:lpstr>JURNAL</vt:lpstr>
      <vt:lpstr>PjBL</vt:lpstr>
      <vt:lpstr>Pleno Tutor</vt:lpstr>
      <vt:lpstr>Literatur</vt:lpstr>
      <vt:lpstr>Literatur</vt:lpstr>
      <vt:lpstr>Literatur</vt:lpstr>
      <vt:lpstr>Literatur</vt:lpstr>
      <vt:lpstr>Good Luck &amp; Thank’s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PERKEMIHAN</dc:title>
  <dc:creator>playmaker</dc:creator>
  <cp:lastModifiedBy>playmaker</cp:lastModifiedBy>
  <cp:revision>79</cp:revision>
  <dcterms:created xsi:type="dcterms:W3CDTF">2013-02-22T12:07:48Z</dcterms:created>
  <dcterms:modified xsi:type="dcterms:W3CDTF">2014-03-27T17:46:17Z</dcterms:modified>
</cp:coreProperties>
</file>